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84" r:id="rId3"/>
    <p:sldId id="394" r:id="rId4"/>
    <p:sldId id="407" r:id="rId5"/>
    <p:sldId id="408" r:id="rId6"/>
    <p:sldId id="412" r:id="rId7"/>
    <p:sldId id="409" r:id="rId8"/>
    <p:sldId id="410" r:id="rId9"/>
    <p:sldId id="411" r:id="rId10"/>
    <p:sldId id="426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292" r:id="rId25"/>
  </p:sldIdLst>
  <p:sldSz cx="9144000" cy="6858000" type="screen4x3"/>
  <p:notesSz cx="6735763" cy="9869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RITXU ETXEBERRIA AGIRRE" initials="AE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8" autoAdjust="0"/>
    <p:restoredTop sz="92553" autoAdjust="0"/>
  </p:normalViewPr>
  <p:slideViewPr>
    <p:cSldViewPr>
      <p:cViewPr>
        <p:scale>
          <a:sx n="75" d="100"/>
          <a:sy n="75" d="100"/>
        </p:scale>
        <p:origin x="-110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://www.euskadi.eus/contenidos/informacion/cevime_infac_2018/eu_def/adjuntos/INFAC_Vol_26_7_larruazaleko%20infekzioak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4704"/>
            <a:ext cx="9144000" cy="3816424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LARRUAZALEKO INFEKZIO BAKTERIANOEN MANEIUA ANBULATORIO-EREMUAN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_tradnl" sz="11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sz="11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" b="1" dirty="0"/>
              <a:t>26 LIBURUKIA, </a:t>
            </a:r>
            <a:r>
              <a:rPr lang="es-ES" b="1" dirty="0" smtClean="0"/>
              <a:t>7 </a:t>
            </a:r>
            <a:r>
              <a:rPr lang="es-ES" b="1" dirty="0" err="1" smtClean="0"/>
              <a:t>Zk</a:t>
            </a:r>
            <a:r>
              <a:rPr lang="es-ES" b="1" dirty="0" smtClean="0"/>
              <a:t> </a:t>
            </a:r>
            <a:r>
              <a:rPr lang="es-ES" b="1" dirty="0"/>
              <a:t>2018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15616"/>
          </a:xfrm>
        </p:spPr>
        <p:txBody>
          <a:bodyPr/>
          <a:lstStyle/>
          <a:p>
            <a:r>
              <a:rPr lang="es-ES" sz="2000" b="1" dirty="0" err="1" smtClean="0"/>
              <a:t>Komunitatean</a:t>
            </a:r>
            <a:r>
              <a:rPr lang="es-ES" sz="2000" b="1" dirty="0" smtClean="0"/>
              <a:t> </a:t>
            </a:r>
            <a:r>
              <a:rPr lang="es-ES" sz="2000" b="1" dirty="0" err="1"/>
              <a:t>hartutako</a:t>
            </a:r>
            <a:r>
              <a:rPr lang="es-ES" sz="2000" b="1" dirty="0"/>
              <a:t> </a:t>
            </a:r>
            <a:r>
              <a:rPr lang="es-ES" sz="2000" b="1" dirty="0" err="1"/>
              <a:t>metizilinarekiko</a:t>
            </a:r>
            <a:r>
              <a:rPr lang="es-ES" sz="2000" b="1" dirty="0"/>
              <a:t> </a:t>
            </a:r>
            <a:r>
              <a:rPr lang="es-ES" sz="2000" b="1" dirty="0" err="1"/>
              <a:t>erresistentea</a:t>
            </a:r>
            <a:r>
              <a:rPr lang="es-ES" sz="2000" b="1" dirty="0"/>
              <a:t> den S. </a:t>
            </a:r>
            <a:r>
              <a:rPr lang="es-ES" sz="2000" b="1" dirty="0" err="1"/>
              <a:t>aureus</a:t>
            </a:r>
            <a:r>
              <a:rPr lang="es-ES" sz="2000" b="1" dirty="0"/>
              <a:t> (K-MESA)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220" y="836712"/>
            <a:ext cx="8892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 dirty="0" smtClean="0"/>
              <a:t>K-MESA </a:t>
            </a:r>
            <a:r>
              <a:rPr lang="es-ES" sz="2000" b="1" dirty="0" err="1"/>
              <a:t>bakterioa</a:t>
            </a:r>
            <a:r>
              <a:rPr lang="es-ES" sz="2000" b="1" dirty="0"/>
              <a:t> </a:t>
            </a:r>
            <a:r>
              <a:rPr lang="es-ES" sz="2000" b="1" dirty="0" err="1"/>
              <a:t>agertzea</a:t>
            </a:r>
            <a:r>
              <a:rPr lang="es-ES" sz="2000" b="1" dirty="0"/>
              <a:t> </a:t>
            </a:r>
            <a:r>
              <a:rPr lang="es-ES" sz="2000" b="1" dirty="0" err="1"/>
              <a:t>osasun</a:t>
            </a:r>
            <a:r>
              <a:rPr lang="es-ES" sz="2000" b="1" dirty="0"/>
              <a:t> </a:t>
            </a:r>
            <a:r>
              <a:rPr lang="es-ES" sz="2000" b="1" dirty="0" err="1"/>
              <a:t>publikoko</a:t>
            </a:r>
            <a:r>
              <a:rPr lang="es-ES" sz="2000" b="1" dirty="0"/>
              <a:t> </a:t>
            </a:r>
            <a:r>
              <a:rPr lang="es-ES" sz="2000" b="1" dirty="0" err="1"/>
              <a:t>arazoa</a:t>
            </a:r>
            <a:r>
              <a:rPr lang="es-ES" sz="2000" b="1" dirty="0"/>
              <a:t> da </a:t>
            </a:r>
            <a:r>
              <a:rPr lang="es-ES" sz="2000" b="1" dirty="0" err="1"/>
              <a:t>dagoeneko</a:t>
            </a:r>
            <a:r>
              <a:rPr lang="es-ES" sz="2000" b="1" dirty="0"/>
              <a:t> </a:t>
            </a:r>
            <a:r>
              <a:rPr lang="es-ES" sz="2000" b="1" dirty="0" err="1"/>
              <a:t>amerikar</a:t>
            </a:r>
            <a:r>
              <a:rPr lang="es-ES" sz="2000" b="1" dirty="0"/>
              <a:t> </a:t>
            </a:r>
            <a:r>
              <a:rPr lang="es-ES" sz="2000" b="1" dirty="0" err="1"/>
              <a:t>kontinenteko</a:t>
            </a:r>
            <a:r>
              <a:rPr lang="es-ES" sz="2000" b="1" dirty="0"/>
              <a:t> </a:t>
            </a:r>
            <a:r>
              <a:rPr lang="es-ES" sz="2000" b="1" dirty="0" err="1"/>
              <a:t>herrialde</a:t>
            </a:r>
            <a:r>
              <a:rPr lang="es-ES" sz="2000" b="1" dirty="0"/>
              <a:t> </a:t>
            </a:r>
            <a:r>
              <a:rPr lang="es-ES" sz="2000" b="1" dirty="0" err="1"/>
              <a:t>batzuetan</a:t>
            </a:r>
            <a:r>
              <a:rPr lang="es-ES" sz="2000" b="1" dirty="0"/>
              <a:t>, </a:t>
            </a:r>
            <a:r>
              <a:rPr lang="es-ES" sz="2000" b="1" dirty="0" err="1"/>
              <a:t>Asian</a:t>
            </a:r>
            <a:r>
              <a:rPr lang="es-ES" sz="2000" b="1" dirty="0"/>
              <a:t>, </a:t>
            </a:r>
            <a:r>
              <a:rPr lang="es-ES" sz="2000" b="1" dirty="0" err="1"/>
              <a:t>Australian</a:t>
            </a:r>
            <a:r>
              <a:rPr lang="es-ES" sz="2000" b="1" dirty="0"/>
              <a:t>, </a:t>
            </a:r>
            <a:r>
              <a:rPr lang="es-ES" sz="2000" b="1" dirty="0" err="1"/>
              <a:t>Zeelanda</a:t>
            </a:r>
            <a:r>
              <a:rPr lang="es-ES" sz="2000" b="1" dirty="0"/>
              <a:t> </a:t>
            </a:r>
            <a:r>
              <a:rPr lang="es-ES" sz="2000" b="1" dirty="0" err="1"/>
              <a:t>Berrian</a:t>
            </a:r>
            <a:r>
              <a:rPr lang="es-ES" sz="2000" b="1" dirty="0"/>
              <a:t> eta </a:t>
            </a:r>
            <a:r>
              <a:rPr lang="es-ES" sz="2000" b="1" dirty="0" err="1"/>
              <a:t>Europako</a:t>
            </a:r>
            <a:r>
              <a:rPr lang="es-ES" sz="2000" b="1" dirty="0"/>
              <a:t> </a:t>
            </a:r>
            <a:r>
              <a:rPr lang="es-ES" sz="2000" b="1" dirty="0" err="1"/>
              <a:t>herrialde</a:t>
            </a:r>
            <a:r>
              <a:rPr lang="es-ES" sz="2000" b="1" dirty="0"/>
              <a:t> </a:t>
            </a:r>
            <a:r>
              <a:rPr lang="es-ES" sz="2000" b="1" dirty="0" err="1" smtClean="0"/>
              <a:t>batzuetan</a:t>
            </a:r>
            <a:endParaRPr lang="es-ES" sz="2000" b="1" dirty="0" smtClean="0"/>
          </a:p>
          <a:p>
            <a:r>
              <a:rPr lang="es-ES" sz="2000" b="1" dirty="0" err="1" smtClean="0"/>
              <a:t>Ikerketen</a:t>
            </a:r>
            <a:r>
              <a:rPr lang="es-ES" sz="2000" b="1" dirty="0" smtClean="0"/>
              <a:t> </a:t>
            </a:r>
            <a:r>
              <a:rPr lang="es-ES" sz="2000" b="1" dirty="0" err="1"/>
              <a:t>arabera</a:t>
            </a:r>
            <a:r>
              <a:rPr lang="es-ES" sz="2000" b="1" dirty="0"/>
              <a:t>, </a:t>
            </a:r>
            <a:r>
              <a:rPr lang="es-ES" sz="2000" b="1" dirty="0" err="1"/>
              <a:t>erlazio</a:t>
            </a:r>
            <a:r>
              <a:rPr lang="es-ES" sz="2000" b="1" dirty="0"/>
              <a:t> </a:t>
            </a:r>
            <a:r>
              <a:rPr lang="es-ES" sz="2000" b="1" dirty="0" err="1"/>
              <a:t>handia</a:t>
            </a:r>
            <a:r>
              <a:rPr lang="es-ES" sz="2000" b="1" dirty="0"/>
              <a:t> </a:t>
            </a:r>
            <a:r>
              <a:rPr lang="es-ES" sz="2000" b="1" dirty="0" err="1"/>
              <a:t>dago</a:t>
            </a:r>
            <a:r>
              <a:rPr lang="es-ES" sz="2000" b="1" dirty="0"/>
              <a:t> </a:t>
            </a:r>
            <a:r>
              <a:rPr lang="es-ES" sz="2000" b="1" dirty="0" err="1"/>
              <a:t>antibiotiko</a:t>
            </a:r>
            <a:r>
              <a:rPr lang="es-ES" sz="2000" b="1" dirty="0"/>
              <a:t> </a:t>
            </a:r>
            <a:r>
              <a:rPr lang="es-ES" sz="2000" b="1" dirty="0" err="1"/>
              <a:t>topikoen</a:t>
            </a:r>
            <a:r>
              <a:rPr lang="es-ES" sz="2000" b="1" dirty="0"/>
              <a:t> (</a:t>
            </a:r>
            <a:r>
              <a:rPr lang="es-ES" sz="2000" b="1" dirty="0" err="1"/>
              <a:t>mupirozina</a:t>
            </a:r>
            <a:r>
              <a:rPr lang="es-ES" sz="2000" b="1" dirty="0"/>
              <a:t> eta </a:t>
            </a:r>
            <a:r>
              <a:rPr lang="es-ES" sz="2000" b="1" dirty="0" err="1"/>
              <a:t>azido</a:t>
            </a:r>
            <a:r>
              <a:rPr lang="es-ES" sz="2000" b="1" dirty="0"/>
              <a:t> </a:t>
            </a:r>
            <a:r>
              <a:rPr lang="es-ES" sz="2000" b="1" dirty="0" err="1"/>
              <a:t>fusidikoa</a:t>
            </a:r>
            <a:r>
              <a:rPr lang="es-ES" sz="2000" b="1" dirty="0"/>
              <a:t>) </a:t>
            </a:r>
            <a:r>
              <a:rPr lang="es-ES" sz="2000" b="1" dirty="0" err="1"/>
              <a:t>erabilera</a:t>
            </a:r>
            <a:r>
              <a:rPr lang="es-ES" sz="2000" b="1" dirty="0"/>
              <a:t> </a:t>
            </a:r>
            <a:r>
              <a:rPr lang="es-ES" sz="2000" b="1" dirty="0" err="1"/>
              <a:t>handiagoaren</a:t>
            </a:r>
            <a:r>
              <a:rPr lang="es-ES" sz="2000" b="1" dirty="0"/>
              <a:t> eta </a:t>
            </a:r>
            <a:r>
              <a:rPr lang="es-ES" sz="2000" b="1" dirty="0" err="1"/>
              <a:t>antibiotikoekiko</a:t>
            </a:r>
            <a:r>
              <a:rPr lang="es-ES" sz="2000" b="1" dirty="0"/>
              <a:t> </a:t>
            </a:r>
            <a:r>
              <a:rPr lang="es-ES" sz="2000" b="1" dirty="0" err="1"/>
              <a:t>erresistentzien</a:t>
            </a:r>
            <a:r>
              <a:rPr lang="es-ES" sz="2000" b="1" dirty="0"/>
              <a:t> </a:t>
            </a:r>
            <a:r>
              <a:rPr lang="es-ES" sz="2000" b="1" dirty="0" err="1"/>
              <a:t>hazkunde</a:t>
            </a:r>
            <a:r>
              <a:rPr lang="es-ES" sz="2000" b="1" dirty="0"/>
              <a:t> </a:t>
            </a:r>
            <a:r>
              <a:rPr lang="es-ES" sz="2000" b="1" dirty="0" err="1"/>
              <a:t>azkarraren</a:t>
            </a:r>
            <a:r>
              <a:rPr lang="es-ES" sz="2000" b="1" dirty="0"/>
              <a:t> </a:t>
            </a:r>
            <a:r>
              <a:rPr lang="es-ES" sz="2000" b="1" dirty="0" err="1"/>
              <a:t>artean</a:t>
            </a:r>
            <a:r>
              <a:rPr lang="es-ES" sz="2000" b="1" dirty="0"/>
              <a:t>; </a:t>
            </a:r>
            <a:r>
              <a:rPr lang="es-ES" sz="2000" b="1" dirty="0" err="1"/>
              <a:t>beraz</a:t>
            </a:r>
            <a:r>
              <a:rPr lang="es-ES" sz="2000" b="1" dirty="0"/>
              <a:t>, </a:t>
            </a:r>
            <a:r>
              <a:rPr lang="es-ES" sz="2000" b="1" dirty="0" err="1"/>
              <a:t>herrialde</a:t>
            </a:r>
            <a:r>
              <a:rPr lang="es-ES" sz="2000" b="1" dirty="0"/>
              <a:t> </a:t>
            </a:r>
            <a:r>
              <a:rPr lang="es-ES" sz="2000" b="1" dirty="0" err="1"/>
              <a:t>batzuetan</a:t>
            </a:r>
            <a:r>
              <a:rPr lang="es-ES" sz="2000" b="1" dirty="0"/>
              <a:t> </a:t>
            </a:r>
            <a:r>
              <a:rPr lang="es-ES" sz="2000" b="1" dirty="0" err="1"/>
              <a:t>mugak</a:t>
            </a:r>
            <a:r>
              <a:rPr lang="es-ES" sz="2000" b="1" dirty="0"/>
              <a:t> </a:t>
            </a:r>
            <a:r>
              <a:rPr lang="es-ES" sz="2000" b="1" dirty="0" err="1"/>
              <a:t>gomendatzen</a:t>
            </a:r>
            <a:r>
              <a:rPr lang="es-ES" sz="2000" b="1" dirty="0"/>
              <a:t> </a:t>
            </a:r>
            <a:r>
              <a:rPr lang="es-ES" sz="2000" b="1" dirty="0" err="1"/>
              <a:t>ari</a:t>
            </a:r>
            <a:r>
              <a:rPr lang="es-ES" sz="2000" b="1" dirty="0"/>
              <a:t> </a:t>
            </a:r>
            <a:r>
              <a:rPr lang="es-ES" sz="2000" b="1" dirty="0" err="1"/>
              <a:t>dira</a:t>
            </a:r>
            <a:r>
              <a:rPr lang="es-ES" sz="2000" b="1" dirty="0"/>
              <a:t> </a:t>
            </a:r>
            <a:r>
              <a:rPr lang="es-ES" sz="2000" b="1" dirty="0" err="1"/>
              <a:t>antibiotiko</a:t>
            </a:r>
            <a:r>
              <a:rPr lang="es-ES" sz="2000" b="1" dirty="0"/>
              <a:t> </a:t>
            </a:r>
            <a:r>
              <a:rPr lang="es-ES" sz="2000" b="1" dirty="0" err="1"/>
              <a:t>topikoen</a:t>
            </a:r>
            <a:r>
              <a:rPr lang="es-ES" sz="2000" b="1" dirty="0"/>
              <a:t> </a:t>
            </a:r>
            <a:r>
              <a:rPr lang="es-ES" sz="2000" b="1" dirty="0" err="1"/>
              <a:t>erabileran</a:t>
            </a:r>
            <a:r>
              <a:rPr lang="es-ES" sz="2000" b="1" dirty="0"/>
              <a:t>(</a:t>
            </a:r>
            <a:r>
              <a:rPr lang="es-ES" sz="2000" b="1" dirty="0" err="1"/>
              <a:t>mupirozina</a:t>
            </a:r>
            <a:r>
              <a:rPr lang="es-ES" sz="2000" b="1" dirty="0"/>
              <a:t> </a:t>
            </a:r>
            <a:r>
              <a:rPr lang="es-ES" sz="2000" b="1" dirty="0" err="1"/>
              <a:t>topikoa</a:t>
            </a:r>
            <a:r>
              <a:rPr lang="es-ES" sz="2000" b="1" dirty="0"/>
              <a:t> MESA </a:t>
            </a:r>
            <a:r>
              <a:rPr lang="es-ES" sz="2000" b="1" dirty="0" err="1"/>
              <a:t>kasuetan</a:t>
            </a:r>
            <a:r>
              <a:rPr lang="es-ES" sz="2000" b="1" dirty="0"/>
              <a:t> </a:t>
            </a:r>
            <a:r>
              <a:rPr lang="es-ES" sz="2000" b="1" dirty="0" err="1"/>
              <a:t>bakarrik</a:t>
            </a:r>
            <a:r>
              <a:rPr lang="es-ES" sz="2000" b="1" dirty="0"/>
              <a:t> </a:t>
            </a:r>
            <a:r>
              <a:rPr lang="es-ES" sz="2000" b="1" dirty="0" err="1"/>
              <a:t>erabiliko</a:t>
            </a:r>
            <a:r>
              <a:rPr lang="es-ES" sz="2000" b="1" dirty="0"/>
              <a:t> da</a:t>
            </a:r>
            <a:r>
              <a:rPr lang="es-ES" sz="2000" b="1" dirty="0" smtClean="0"/>
              <a:t>) </a:t>
            </a:r>
          </a:p>
          <a:p>
            <a:pPr algn="just"/>
            <a:r>
              <a:rPr lang="es-ES" sz="2000" b="1" dirty="0" err="1" smtClean="0"/>
              <a:t>Gure</a:t>
            </a:r>
            <a:r>
              <a:rPr lang="es-ES" sz="2000" b="1" dirty="0" smtClean="0"/>
              <a:t> </a:t>
            </a:r>
            <a:r>
              <a:rPr lang="es-ES" sz="2000" b="1" dirty="0" err="1"/>
              <a:t>inguruan</a:t>
            </a:r>
            <a:r>
              <a:rPr lang="es-ES" sz="2000" b="1" dirty="0"/>
              <a:t> K- </a:t>
            </a:r>
            <a:r>
              <a:rPr lang="es-ES" sz="2000" b="1" dirty="0" smtClean="0"/>
              <a:t>MESA-k </a:t>
            </a:r>
            <a:r>
              <a:rPr lang="es-ES" sz="2000" b="1" dirty="0" err="1"/>
              <a:t>duen</a:t>
            </a:r>
            <a:r>
              <a:rPr lang="es-ES" sz="2000" b="1" dirty="0"/>
              <a:t> </a:t>
            </a:r>
            <a:r>
              <a:rPr lang="es-ES" sz="2000" b="1" dirty="0" err="1"/>
              <a:t>intzidentzia</a:t>
            </a:r>
            <a:r>
              <a:rPr lang="es-ES" sz="2000" b="1" dirty="0"/>
              <a:t> </a:t>
            </a:r>
            <a:r>
              <a:rPr lang="es-ES" sz="2000" b="1" dirty="0" err="1"/>
              <a:t>eskasa</a:t>
            </a:r>
            <a:r>
              <a:rPr lang="es-ES" sz="2000" b="1" dirty="0"/>
              <a:t> </a:t>
            </a:r>
            <a:r>
              <a:rPr lang="es-ES" sz="2000" b="1" dirty="0" err="1"/>
              <a:t>ikusita</a:t>
            </a:r>
            <a:r>
              <a:rPr lang="es-ES" sz="2000" b="1" dirty="0"/>
              <a:t> </a:t>
            </a:r>
            <a:r>
              <a:rPr lang="es-ES" sz="2000" b="1" dirty="0" err="1" smtClean="0"/>
              <a:t>ez</a:t>
            </a:r>
            <a:r>
              <a:rPr lang="es-ES" sz="2000" b="1" dirty="0" smtClean="0"/>
              <a:t> </a:t>
            </a:r>
            <a:r>
              <a:rPr lang="es-ES" sz="2000" b="1" dirty="0"/>
              <a:t>da </a:t>
            </a:r>
            <a:r>
              <a:rPr lang="es-ES" sz="2000" b="1" dirty="0" err="1"/>
              <a:t>gomendagarria</a:t>
            </a:r>
            <a:r>
              <a:rPr lang="es-ES" sz="2000" b="1" dirty="0"/>
              <a:t> </a:t>
            </a:r>
            <a:r>
              <a:rPr lang="es-ES" sz="2000" b="1" dirty="0" err="1"/>
              <a:t>tratamendu</a:t>
            </a:r>
            <a:r>
              <a:rPr lang="es-ES" sz="2000" b="1" dirty="0"/>
              <a:t> </a:t>
            </a:r>
            <a:r>
              <a:rPr lang="es-ES" sz="2000" b="1" dirty="0" err="1"/>
              <a:t>enpirikoa</a:t>
            </a:r>
            <a:r>
              <a:rPr lang="es-ES" sz="2000" b="1" dirty="0"/>
              <a:t> </a:t>
            </a:r>
            <a:r>
              <a:rPr lang="es-ES" sz="2000" b="1" dirty="0" err="1"/>
              <a:t>aldatzea</a:t>
            </a:r>
            <a:r>
              <a:rPr lang="es-ES" sz="2000" b="1" dirty="0"/>
              <a:t>, </a:t>
            </a:r>
            <a:r>
              <a:rPr lang="es-ES" sz="2000" b="1" dirty="0" err="1"/>
              <a:t>egoera</a:t>
            </a:r>
            <a:r>
              <a:rPr lang="es-ES" sz="2000" b="1" dirty="0"/>
              <a:t> </a:t>
            </a:r>
            <a:r>
              <a:rPr lang="es-ES" sz="2000" b="1" dirty="0" err="1"/>
              <a:t>benetan</a:t>
            </a:r>
            <a:r>
              <a:rPr lang="es-ES" sz="2000" b="1" dirty="0"/>
              <a:t> </a:t>
            </a:r>
            <a:r>
              <a:rPr lang="es-ES" sz="2000" b="1" dirty="0" err="1"/>
              <a:t>larria</a:t>
            </a:r>
            <a:r>
              <a:rPr lang="es-ES" sz="2000" b="1" dirty="0"/>
              <a:t> </a:t>
            </a:r>
            <a:r>
              <a:rPr lang="es-ES" sz="2000" b="1" dirty="0" err="1"/>
              <a:t>ez</a:t>
            </a:r>
            <a:r>
              <a:rPr lang="es-ES" sz="2000" b="1" dirty="0"/>
              <a:t> </a:t>
            </a:r>
            <a:r>
              <a:rPr lang="es-ES" sz="2000" b="1" dirty="0" err="1"/>
              <a:t>bada</a:t>
            </a:r>
            <a:r>
              <a:rPr lang="es-ES" sz="2000" b="1" dirty="0"/>
              <a:t>, </a:t>
            </a:r>
            <a:r>
              <a:rPr lang="es-ES" sz="2000" b="1" dirty="0" err="1"/>
              <a:t>errekurrentzia</a:t>
            </a:r>
            <a:r>
              <a:rPr lang="es-ES" sz="2000" b="1" dirty="0"/>
              <a:t> </a:t>
            </a:r>
            <a:r>
              <a:rPr lang="es-ES" sz="2000" b="1" dirty="0" err="1"/>
              <a:t>edo</a:t>
            </a:r>
            <a:r>
              <a:rPr lang="es-ES" sz="2000" b="1" dirty="0"/>
              <a:t> </a:t>
            </a:r>
            <a:r>
              <a:rPr lang="es-ES" sz="2000" b="1" dirty="0" err="1"/>
              <a:t>aurrekari</a:t>
            </a:r>
            <a:r>
              <a:rPr lang="es-ES" sz="2000" b="1" dirty="0"/>
              <a:t> </a:t>
            </a:r>
            <a:r>
              <a:rPr lang="es-ES" sz="2000" b="1" dirty="0" err="1"/>
              <a:t>epidemiologikorik</a:t>
            </a:r>
            <a:r>
              <a:rPr lang="es-ES" sz="2000" b="1" dirty="0"/>
              <a:t> </a:t>
            </a:r>
            <a:r>
              <a:rPr lang="es-ES" sz="2000" b="1" dirty="0" err="1"/>
              <a:t>ez</a:t>
            </a:r>
            <a:r>
              <a:rPr lang="es-ES" sz="2000" b="1" dirty="0"/>
              <a:t> </a:t>
            </a:r>
            <a:r>
              <a:rPr lang="es-ES" sz="2000" b="1" dirty="0" err="1"/>
              <a:t>badago</a:t>
            </a:r>
            <a:r>
              <a:rPr lang="es-ES" sz="2000" b="1" dirty="0"/>
              <a:t> eta K-MESA </a:t>
            </a:r>
            <a:r>
              <a:rPr lang="es-ES" sz="2000" b="1" dirty="0" err="1"/>
              <a:t>bakterioaren</a:t>
            </a:r>
            <a:r>
              <a:rPr lang="es-ES" sz="2000" b="1" dirty="0"/>
              <a:t> </a:t>
            </a:r>
            <a:r>
              <a:rPr lang="es-ES" sz="2000" b="1" dirty="0" err="1"/>
              <a:t>intzidentzia</a:t>
            </a:r>
            <a:r>
              <a:rPr lang="es-ES" sz="2000" b="1" dirty="0"/>
              <a:t> </a:t>
            </a:r>
            <a:r>
              <a:rPr lang="es-ES" sz="2000" b="1" dirty="0" err="1"/>
              <a:t>handia</a:t>
            </a:r>
            <a:r>
              <a:rPr lang="es-ES" sz="2000" b="1" dirty="0"/>
              <a:t> </a:t>
            </a:r>
            <a:r>
              <a:rPr lang="es-ES" sz="2000" b="1" dirty="0" err="1"/>
              <a:t>duten</a:t>
            </a:r>
            <a:r>
              <a:rPr lang="es-ES" sz="2000" b="1" dirty="0"/>
              <a:t> </a:t>
            </a:r>
            <a:r>
              <a:rPr lang="es-ES" sz="2000" b="1" dirty="0" err="1"/>
              <a:t>herrialdeetatik</a:t>
            </a:r>
            <a:r>
              <a:rPr lang="es-ES" sz="2000" b="1" dirty="0"/>
              <a:t> </a:t>
            </a:r>
            <a:r>
              <a:rPr lang="es-ES" sz="2000" b="1" dirty="0" err="1"/>
              <a:t>datozen</a:t>
            </a:r>
            <a:r>
              <a:rPr lang="es-ES" sz="2000" b="1" dirty="0"/>
              <a:t> </a:t>
            </a:r>
            <a:r>
              <a:rPr lang="es-ES" sz="2000" b="1" dirty="0" err="1"/>
              <a:t>etorkinak</a:t>
            </a:r>
            <a:r>
              <a:rPr lang="es-ES" sz="2000" b="1" dirty="0"/>
              <a:t> </a:t>
            </a:r>
            <a:r>
              <a:rPr lang="es-ES" sz="2000" b="1" dirty="0" err="1"/>
              <a:t>ez</a:t>
            </a:r>
            <a:r>
              <a:rPr lang="es-ES" sz="2000" b="1" dirty="0"/>
              <a:t> </a:t>
            </a:r>
            <a:r>
              <a:rPr lang="es-ES" sz="2000" b="1" dirty="0" err="1"/>
              <a:t>badira</a:t>
            </a:r>
            <a:r>
              <a:rPr lang="es-ES" sz="2000" b="1" dirty="0"/>
              <a:t>. </a:t>
            </a:r>
            <a:endParaRPr lang="es-ES" sz="2000" b="1" dirty="0" smtClean="0"/>
          </a:p>
          <a:p>
            <a:r>
              <a:rPr lang="es-ES" sz="2000" b="1" dirty="0" err="1" smtClean="0"/>
              <a:t>Kasu</a:t>
            </a:r>
            <a:r>
              <a:rPr lang="es-ES" sz="2000" b="1" dirty="0" smtClean="0"/>
              <a:t> </a:t>
            </a:r>
            <a:r>
              <a:rPr lang="es-ES" sz="2000" b="1" dirty="0" err="1"/>
              <a:t>horietan</a:t>
            </a:r>
            <a:r>
              <a:rPr lang="es-ES" sz="2000" b="1" dirty="0"/>
              <a:t> </a:t>
            </a:r>
            <a:r>
              <a:rPr lang="es-ES" sz="2000" b="1" dirty="0" err="1"/>
              <a:t>kotrimoxazola</a:t>
            </a:r>
            <a:r>
              <a:rPr lang="es-ES" sz="2000" b="1" dirty="0"/>
              <a:t> </a:t>
            </a:r>
            <a:r>
              <a:rPr lang="es-ES" sz="2000" b="1" dirty="0" err="1"/>
              <a:t>edo</a:t>
            </a:r>
            <a:r>
              <a:rPr lang="es-ES" sz="2000" b="1" dirty="0"/>
              <a:t> </a:t>
            </a:r>
            <a:r>
              <a:rPr lang="es-ES" sz="2000" b="1" dirty="0" err="1"/>
              <a:t>klindamizina</a:t>
            </a:r>
            <a:r>
              <a:rPr lang="es-ES" sz="2000" b="1" dirty="0"/>
              <a:t> </a:t>
            </a:r>
            <a:r>
              <a:rPr lang="es-ES" sz="2000" b="1" dirty="0" err="1"/>
              <a:t>bidezko</a:t>
            </a:r>
            <a:r>
              <a:rPr lang="es-ES" sz="2000" b="1" dirty="0"/>
              <a:t> </a:t>
            </a:r>
            <a:r>
              <a:rPr lang="es-ES" sz="2000" b="1" dirty="0" err="1"/>
              <a:t>tratamendua</a:t>
            </a:r>
            <a:r>
              <a:rPr lang="es-ES" sz="2000" b="1" dirty="0"/>
              <a:t> </a:t>
            </a:r>
            <a:r>
              <a:rPr lang="es-ES" sz="2000" b="1" dirty="0" err="1" smtClean="0"/>
              <a:t>gomendatzen</a:t>
            </a:r>
            <a:r>
              <a:rPr lang="es-ES" sz="2000" b="1" dirty="0" smtClean="0"/>
              <a:t> da</a:t>
            </a:r>
            <a:endParaRPr lang="es-ES" sz="2000" b="1" dirty="0"/>
          </a:p>
          <a:p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92288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sz="3200" dirty="0"/>
              <a:t> </a:t>
            </a:r>
            <a:r>
              <a:rPr lang="eu-ES" sz="3200" b="1" dirty="0" smtClean="0"/>
              <a:t>LARRUAZALEKO ETA ATAL BIGUNETAKO INFEKZIO BAKTERIANO OHIKOENAK LEHEN MAILAKO ARRETAN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/>
              <a:t>	</a:t>
            </a:r>
            <a:br>
              <a:rPr lang="es-ES" dirty="0"/>
            </a:b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034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3200" b="1" dirty="0"/>
              <a:t>Anpoilarik gabeko </a:t>
            </a:r>
            <a:r>
              <a:rPr lang="eu-ES" sz="3200" b="1" dirty="0" err="1"/>
              <a:t>inpetigo</a:t>
            </a:r>
            <a:r>
              <a:rPr lang="eu-ES" sz="3200" b="1" dirty="0"/>
              <a:t> arina 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37630" r="34063" b="27995"/>
          <a:stretch/>
        </p:blipFill>
        <p:spPr bwMode="auto">
          <a:xfrm>
            <a:off x="164422" y="1151389"/>
            <a:ext cx="8819810" cy="4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Erisipela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9427" r="34688" b="45703"/>
          <a:stretch/>
        </p:blipFill>
        <p:spPr bwMode="auto">
          <a:xfrm>
            <a:off x="0" y="1905728"/>
            <a:ext cx="9144000" cy="310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0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/>
              <a:t>Zelulitis ez </a:t>
            </a:r>
            <a:r>
              <a:rPr lang="eu-ES" b="1" dirty="0" smtClean="0"/>
              <a:t>konplikatua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38151" r="34584" b="27604"/>
          <a:stretch/>
        </p:blipFill>
        <p:spPr bwMode="auto">
          <a:xfrm>
            <a:off x="243649" y="1193326"/>
            <a:ext cx="8360799" cy="39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/>
              <a:t> </a:t>
            </a:r>
            <a:r>
              <a:rPr lang="eu-ES" b="1" dirty="0" err="1"/>
              <a:t>Folikulitisa</a:t>
            </a:r>
            <a:r>
              <a:rPr lang="eu-ES" b="1" dirty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3556" r="32018" b="24824"/>
          <a:stretch/>
        </p:blipFill>
        <p:spPr bwMode="auto">
          <a:xfrm>
            <a:off x="189756" y="1116980"/>
            <a:ext cx="8565580" cy="44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4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 err="1"/>
              <a:t>Eritrasma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9303" r="31390" b="33909"/>
          <a:stretch/>
        </p:blipFill>
        <p:spPr bwMode="auto">
          <a:xfrm>
            <a:off x="266700" y="1219200"/>
            <a:ext cx="8660260" cy="37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 err="1"/>
              <a:t>Paronikia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22979" r="31759" b="24087"/>
          <a:stretch/>
        </p:blipFill>
        <p:spPr bwMode="auto">
          <a:xfrm>
            <a:off x="323528" y="1052736"/>
            <a:ext cx="8123832" cy="42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 err="1"/>
              <a:t>Hidrosadenitisa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741" r="31759" b="26519"/>
          <a:stretch/>
        </p:blipFill>
        <p:spPr bwMode="auto">
          <a:xfrm>
            <a:off x="251520" y="1214049"/>
            <a:ext cx="8568952" cy="42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6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b="1" dirty="0" err="1"/>
              <a:t>Keratolisi</a:t>
            </a:r>
            <a:r>
              <a:rPr lang="eu-ES" b="1" dirty="0"/>
              <a:t> </a:t>
            </a:r>
            <a:r>
              <a:rPr lang="eu-ES" b="1" dirty="0" err="1"/>
              <a:t>punktata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20000" r="31666" b="33629"/>
          <a:stretch/>
        </p:blipFill>
        <p:spPr bwMode="auto">
          <a:xfrm>
            <a:off x="323528" y="1124744"/>
            <a:ext cx="8672516" cy="41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5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814"/>
            <a:ext cx="8229600" cy="1046922"/>
          </a:xfrm>
        </p:spPr>
        <p:txBody>
          <a:bodyPr/>
          <a:lstStyle/>
          <a:p>
            <a:r>
              <a:rPr lang="es-ES" dirty="0"/>
              <a:t>AURKIBIDEA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836712"/>
            <a:ext cx="8352928" cy="46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s-ES" sz="2400" dirty="0"/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 SARRERA 	</a:t>
            </a: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TRATAMENDU ANTIBIOTIKOA AUKERATZEKO IRIZPIDEAK 	</a:t>
            </a: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LARRUAZALEKO ETA ATAL BIGUNETAKO INFEKZIO BAKTERIANO OHIKOENAK LEHEN MAILAKO ARRETAN 	</a:t>
            </a: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HAGINKADEK ERAGINDAKO ZAURIAK	</a:t>
            </a:r>
          </a:p>
          <a:p>
            <a:pPr marL="342900" lvl="1" indent="-342900">
              <a:buClr>
                <a:schemeClr val="bg1"/>
              </a:buClr>
              <a:buFont typeface="Arial" charset="0"/>
              <a:buChar char="•"/>
            </a:pPr>
            <a:endParaRPr lang="es-ES" sz="32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rial Unicode MS" pitchFamily="34" charset="-128"/>
              </a:rPr>
              <a:t>	</a:t>
            </a:r>
            <a:endParaRPr lang="es-ES" sz="24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2800" b="1" dirty="0"/>
              <a:t>Uzki inguruko dermatitis </a:t>
            </a:r>
            <a:r>
              <a:rPr lang="eu-ES" sz="2800" b="1" dirty="0" err="1"/>
              <a:t>bakterianoa</a:t>
            </a:r>
            <a:endParaRPr lang="es-E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40297" r="32017" b="20628"/>
          <a:stretch/>
        </p:blipFill>
        <p:spPr bwMode="auto">
          <a:xfrm>
            <a:off x="0" y="1124744"/>
            <a:ext cx="88409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6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3600" b="1" dirty="0"/>
              <a:t>Haginkadek eragindako </a:t>
            </a:r>
            <a:r>
              <a:rPr lang="eu-ES" sz="3600" b="1" dirty="0" smtClean="0"/>
              <a:t>zauriak</a:t>
            </a:r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406016" y="1340769"/>
            <a:ext cx="8486464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Jarraibide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orokorrak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(I):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err="1">
                <a:latin typeface="+mn-lt"/>
              </a:rPr>
              <a:t>Garbitu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zauria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ahalik</a:t>
            </a:r>
            <a:r>
              <a:rPr lang="es-ES" dirty="0">
                <a:latin typeface="+mn-lt"/>
              </a:rPr>
              <a:t> eta </a:t>
            </a:r>
            <a:r>
              <a:rPr lang="es-ES" dirty="0" err="1">
                <a:latin typeface="+mn-lt"/>
              </a:rPr>
              <a:t>arinen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ur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ugariz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edo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gatz-serumaz</a:t>
            </a:r>
            <a:r>
              <a:rPr lang="es-ES" dirty="0" smtClean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b-NO" dirty="0" smtClean="0">
                <a:latin typeface="+mn-lt"/>
              </a:rPr>
              <a:t>Antiseptiko </a:t>
            </a:r>
            <a:r>
              <a:rPr lang="nb-NO" dirty="0">
                <a:latin typeface="+mn-lt"/>
              </a:rPr>
              <a:t>eta antibiotiko topikoen erabilerak eztabaida handia sortu du</a:t>
            </a:r>
            <a:r>
              <a:rPr lang="nb-NO" dirty="0" smtClean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err="1" smtClean="0">
                <a:latin typeface="+mn-lt"/>
              </a:rPr>
              <a:t>Hartu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>
                <a:latin typeface="+mn-lt"/>
              </a:rPr>
              <a:t>zauriaren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kultiboa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soilik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haginkadatik</a:t>
            </a:r>
            <a:r>
              <a:rPr lang="es-ES" dirty="0">
                <a:latin typeface="+mn-lt"/>
              </a:rPr>
              <a:t> 12 </a:t>
            </a:r>
            <a:r>
              <a:rPr lang="es-ES" dirty="0" err="1">
                <a:latin typeface="+mn-lt"/>
              </a:rPr>
              <a:t>ordu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baino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gehiago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igaro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badira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edo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infekzio-zantzuak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badaude</a:t>
            </a:r>
            <a:r>
              <a:rPr lang="es-ES" dirty="0" smtClean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err="1">
                <a:latin typeface="+mn-lt"/>
              </a:rPr>
              <a:t>Profilaxi-neurri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estandarrak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hartzeko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aukera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kontuan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hartu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errabia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tetanosa</a:t>
            </a:r>
            <a:r>
              <a:rPr lang="es-ES" dirty="0">
                <a:latin typeface="+mn-lt"/>
              </a:rPr>
              <a:t> (</a:t>
            </a:r>
            <a:r>
              <a:rPr lang="es-ES" dirty="0" err="1">
                <a:latin typeface="+mn-lt"/>
              </a:rPr>
              <a:t>haginkada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guztiak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tetanigenoak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dira</a:t>
            </a:r>
            <a:r>
              <a:rPr lang="es-ES" dirty="0">
                <a:latin typeface="+mn-lt"/>
              </a:rPr>
              <a:t>) eta </a:t>
            </a:r>
            <a:r>
              <a:rPr lang="es-ES" dirty="0" err="1">
                <a:latin typeface="+mn-lt"/>
              </a:rPr>
              <a:t>zaurien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bidez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transmititzen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diren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gainerako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gaixotasunen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aurka</a:t>
            </a:r>
            <a:r>
              <a:rPr lang="es-ES" dirty="0">
                <a:latin typeface="+mn-lt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s-ES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s-ES" dirty="0">
              <a:latin typeface="+mn-lt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361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3600" b="1" dirty="0"/>
              <a:t>Haginkadek eragindako </a:t>
            </a:r>
            <a:r>
              <a:rPr lang="eu-ES" sz="3600" b="1" dirty="0" smtClean="0"/>
              <a:t>zauriak</a:t>
            </a:r>
            <a:endParaRPr lang="es-ES" sz="3600" dirty="0"/>
          </a:p>
        </p:txBody>
      </p:sp>
      <p:sp>
        <p:nvSpPr>
          <p:cNvPr id="3" name="2 Rectángulo"/>
          <p:cNvSpPr/>
          <p:nvPr/>
        </p:nvSpPr>
        <p:spPr>
          <a:xfrm>
            <a:off x="387152" y="1052736"/>
            <a:ext cx="8424936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Jarraibide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orokorrak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II):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err="1" smtClean="0">
                <a:latin typeface="+mn-lt"/>
              </a:rPr>
              <a:t>Profilaxi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>
                <a:latin typeface="+mn-lt"/>
              </a:rPr>
              <a:t>antibiotikoa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ondorengo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kasuetan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erabili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ohi</a:t>
            </a:r>
            <a:r>
              <a:rPr lang="es-ES" dirty="0">
                <a:latin typeface="+mn-lt"/>
              </a:rPr>
              <a:t> da</a:t>
            </a:r>
            <a:r>
              <a:rPr lang="es-ES" dirty="0" smtClean="0">
                <a:latin typeface="+mn-lt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+mn-lt"/>
              </a:rPr>
              <a:t>Katuen</a:t>
            </a:r>
            <a:r>
              <a:rPr lang="es-ES" sz="2000" dirty="0">
                <a:latin typeface="+mn-lt"/>
              </a:rPr>
              <a:t> eta </a:t>
            </a:r>
            <a:r>
              <a:rPr lang="es-ES" sz="2000" dirty="0" err="1">
                <a:latin typeface="+mn-lt"/>
              </a:rPr>
              <a:t>gizakien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haginkadak</a:t>
            </a:r>
            <a:endParaRPr lang="es-ES" sz="20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+mn-lt"/>
              </a:rPr>
              <a:t>Aurpegi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esku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oin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edo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genitalen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eremuetako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haginkadak</a:t>
            </a:r>
            <a:endParaRPr lang="es-ES" sz="20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+mn-lt"/>
              </a:rPr>
              <a:t>Haginka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egin</a:t>
            </a:r>
            <a:r>
              <a:rPr lang="es-ES" sz="2000" dirty="0">
                <a:latin typeface="+mn-lt"/>
              </a:rPr>
              <a:t> eta 8-12 </a:t>
            </a:r>
            <a:r>
              <a:rPr lang="es-ES" sz="2000" dirty="0" err="1">
                <a:latin typeface="+mn-lt"/>
              </a:rPr>
              <a:t>ordu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beranduago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artatu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diren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haginkadak</a:t>
            </a:r>
            <a:r>
              <a:rPr lang="es-ES" sz="2000" dirty="0">
                <a:latin typeface="+mn-lt"/>
              </a:rPr>
              <a:t> (</a:t>
            </a:r>
            <a:r>
              <a:rPr lang="es-ES" sz="2000" dirty="0" err="1">
                <a:latin typeface="+mn-lt"/>
              </a:rPr>
              <a:t>haginka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egin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ondoren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kontsulta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medikoa</a:t>
            </a:r>
            <a:r>
              <a:rPr lang="es-ES" sz="2000" dirty="0">
                <a:latin typeface="+mn-lt"/>
              </a:rPr>
              <a:t> 8-12 </a:t>
            </a:r>
            <a:r>
              <a:rPr lang="es-ES" sz="2000" dirty="0" err="1">
                <a:latin typeface="+mn-lt"/>
              </a:rPr>
              <a:t>ordu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atzeratzen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denean</a:t>
            </a:r>
            <a:r>
              <a:rPr lang="es-ES" sz="2000" dirty="0"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+mn-lt"/>
              </a:rPr>
              <a:t>Komorbilitatea</a:t>
            </a:r>
            <a:r>
              <a:rPr lang="es-ES" sz="2000" dirty="0">
                <a:latin typeface="+mn-lt"/>
              </a:rPr>
              <a:t>: </a:t>
            </a:r>
            <a:r>
              <a:rPr lang="es-ES" sz="2000" dirty="0" err="1">
                <a:latin typeface="+mn-lt"/>
              </a:rPr>
              <a:t>immunoezabatzea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endokarditis-arriskua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pneumopatia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kronikoa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hepatopatia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kronikoa</a:t>
            </a:r>
            <a:r>
              <a:rPr lang="es-ES" sz="2000" dirty="0">
                <a:latin typeface="+mn-lt"/>
              </a:rPr>
              <a:t>, diabetes </a:t>
            </a:r>
            <a:r>
              <a:rPr lang="es-ES" sz="2000" dirty="0" err="1">
                <a:latin typeface="+mn-lt"/>
              </a:rPr>
              <a:t>mellitusa</a:t>
            </a:r>
            <a:endParaRPr lang="es-ES" sz="20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+mn-lt"/>
              </a:rPr>
              <a:t>Bularreko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umeak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ume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immunodeprimituak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edo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asplenikoak</a:t>
            </a: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err="1" smtClean="0">
                <a:latin typeface="+mn-lt"/>
              </a:rPr>
              <a:t>Eskatu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>
                <a:latin typeface="+mn-lt"/>
              </a:rPr>
              <a:t>aholkularitza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kirurgikoa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zauri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sakon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hedatu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desbitalizatu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infektatuetarako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edo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hezur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edo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artikulazioak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erasan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dituzten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zaurietarako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68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3600" b="1" dirty="0"/>
              <a:t>Haginkadek eragindako </a:t>
            </a:r>
            <a:r>
              <a:rPr lang="eu-ES" sz="3600" b="1" dirty="0" smtClean="0"/>
              <a:t>zauriak</a:t>
            </a:r>
            <a:endParaRPr lang="es-E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20297" r="31943" b="45629"/>
          <a:stretch/>
        </p:blipFill>
        <p:spPr bwMode="auto">
          <a:xfrm>
            <a:off x="395536" y="1412776"/>
            <a:ext cx="84328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2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1916832"/>
            <a:ext cx="453548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800" b="1" dirty="0" smtClean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4"/>
              </a:rPr>
              <a:t>INFAC 26 Lib.7 </a:t>
            </a:r>
            <a:r>
              <a:rPr lang="es-ES_tradnl" sz="2800" b="1" dirty="0" err="1" smtClean="0">
                <a:latin typeface="Arial Unicode MS" pitchFamily="34" charset="-128"/>
                <a:hlinkClick r:id="rId4"/>
              </a:rPr>
              <a:t>Zk</a:t>
            </a:r>
            <a:r>
              <a:rPr lang="es-ES_tradnl" sz="2800" b="1" dirty="0" smtClean="0">
                <a:latin typeface="Arial Unicode MS" pitchFamily="34" charset="-128"/>
                <a:hlinkClick r:id="rId4"/>
              </a:rPr>
              <a:t>.</a:t>
            </a:r>
            <a:endParaRPr lang="es-ES_tradnl" sz="2800" b="1" dirty="0" smtClean="0"/>
          </a:p>
          <a:p>
            <a:endParaRPr lang="es-E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3600" dirty="0" err="1"/>
              <a:t>Informazio</a:t>
            </a:r>
            <a:r>
              <a:rPr lang="es-ES" altLang="es-ES" sz="3600" dirty="0"/>
              <a:t> </a:t>
            </a:r>
            <a:r>
              <a:rPr lang="es-ES" altLang="es-ES" sz="3600" dirty="0" err="1"/>
              <a:t>gehiago</a:t>
            </a:r>
            <a:r>
              <a:rPr lang="es-ES" altLang="es-ES" sz="3600" dirty="0"/>
              <a:t> eta </a:t>
            </a:r>
            <a:r>
              <a:rPr lang="es-ES" altLang="es-ES" sz="3600" dirty="0" err="1"/>
              <a:t>bibliografia</a:t>
            </a:r>
            <a:r>
              <a:rPr lang="es-ES" altLang="es-ES" sz="3600" dirty="0"/>
              <a:t>…</a:t>
            </a:r>
            <a:endParaRPr lang="es-ES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s-ES" dirty="0" smtClean="0"/>
              <a:t>SARRERA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908720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/>
              <a:t>Larruazaleko infekzioek kontsulta ugari eragiten dituzte Lehen Mailako Arretan, helduenak zein pediatriakoak</a:t>
            </a:r>
            <a:r>
              <a:rPr lang="eu-ES" sz="2400" dirty="0" smtClean="0"/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s-ES" sz="24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 err="1"/>
              <a:t>Prebalentzia</a:t>
            </a:r>
            <a:r>
              <a:rPr lang="eu-ES" sz="2400" dirty="0"/>
              <a:t> handiena duten larruazaleko infekzioetako bakterioak </a:t>
            </a:r>
            <a:r>
              <a:rPr lang="eu-ES" sz="2400" i="1" dirty="0" err="1"/>
              <a:t>Staphylococcus</a:t>
            </a:r>
            <a:r>
              <a:rPr lang="eu-ES" sz="2400" i="1" dirty="0"/>
              <a:t> </a:t>
            </a:r>
            <a:r>
              <a:rPr lang="eu-ES" sz="2400" i="1" dirty="0" err="1"/>
              <a:t>aureus</a:t>
            </a:r>
            <a:r>
              <a:rPr lang="eu-ES" sz="2400" i="1" dirty="0"/>
              <a:t> (S. </a:t>
            </a:r>
            <a:r>
              <a:rPr lang="eu-ES" sz="2400" i="1" dirty="0" err="1"/>
              <a:t>aureus</a:t>
            </a:r>
            <a:r>
              <a:rPr lang="eu-ES" sz="2400" i="1" dirty="0"/>
              <a:t>)</a:t>
            </a:r>
            <a:r>
              <a:rPr lang="eu-ES" sz="2400" dirty="0"/>
              <a:t> eta </a:t>
            </a:r>
            <a:r>
              <a:rPr lang="eu-ES" sz="2400" i="1" dirty="0" err="1"/>
              <a:t>Streptococcus</a:t>
            </a:r>
            <a:r>
              <a:rPr lang="eu-ES" sz="2400" i="1" dirty="0"/>
              <a:t> </a:t>
            </a:r>
            <a:r>
              <a:rPr lang="eu-ES" sz="2400" i="1" dirty="0" err="1"/>
              <a:t>pyogenes</a:t>
            </a:r>
            <a:r>
              <a:rPr lang="eu-ES" sz="2400" i="1" dirty="0"/>
              <a:t> (S. </a:t>
            </a:r>
            <a:r>
              <a:rPr lang="eu-ES" sz="2400" i="1" dirty="0" err="1"/>
              <a:t>pyogenes</a:t>
            </a:r>
            <a:r>
              <a:rPr lang="eu-ES" sz="2400" i="1" dirty="0"/>
              <a:t>) </a:t>
            </a:r>
            <a:r>
              <a:rPr lang="eu-ES" sz="2400" dirty="0"/>
              <a:t>dira</a:t>
            </a:r>
            <a:r>
              <a:rPr lang="eu-ES" sz="2400" i="1" dirty="0" smtClean="0"/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u-ES" sz="2400" i="1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/>
              <a:t>Tratamendua orokorrean enpirikoa da, eta baldintza jakin batzuetan edo bilakaera klinikoa txarra denean bakarrik gomendatzen da azterketa </a:t>
            </a:r>
            <a:r>
              <a:rPr lang="eu-ES" sz="2400" dirty="0" smtClean="0"/>
              <a:t>mikrobiologikoa.</a:t>
            </a:r>
            <a:endParaRPr lang="es-ES" sz="2400" dirty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4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s-ES" dirty="0" smtClean="0"/>
              <a:t>SARRERA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1052736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/>
              <a:t>Gainazaleko infekzioak </a:t>
            </a:r>
            <a:r>
              <a:rPr lang="eu-ES" sz="2400" dirty="0" err="1"/>
              <a:t>farmakologikoak</a:t>
            </a:r>
            <a:r>
              <a:rPr lang="eu-ES" sz="2400" dirty="0"/>
              <a:t> ez diren neurriekin (higienea, sendaketak, etab.) eta antiseptiko topikoekin </a:t>
            </a:r>
            <a:r>
              <a:rPr lang="eu-ES" sz="2400" dirty="0" smtClean="0"/>
              <a:t>tratatu.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 smtClean="0"/>
              <a:t>Batzuetan </a:t>
            </a:r>
            <a:r>
              <a:rPr lang="eu-ES" sz="2400" dirty="0" err="1"/>
              <a:t>antibioterapia</a:t>
            </a:r>
            <a:r>
              <a:rPr lang="eu-ES" sz="2400" dirty="0"/>
              <a:t> topikoa erabili behar da (</a:t>
            </a:r>
            <a:r>
              <a:rPr lang="eu-ES" sz="2400" dirty="0" err="1"/>
              <a:t>mupirozina</a:t>
            </a:r>
            <a:r>
              <a:rPr lang="eu-ES" sz="2400" dirty="0"/>
              <a:t> edo azido </a:t>
            </a:r>
            <a:r>
              <a:rPr lang="eu-ES" sz="2400" dirty="0" err="1"/>
              <a:t>fusidikoa</a:t>
            </a:r>
            <a:r>
              <a:rPr lang="eu-ES" sz="2400" dirty="0"/>
              <a:t>). Tratamendu </a:t>
            </a:r>
            <a:r>
              <a:rPr lang="eu-ES" sz="2400" dirty="0" err="1"/>
              <a:t>sistemikoa</a:t>
            </a:r>
            <a:r>
              <a:rPr lang="eu-ES" sz="2400" dirty="0"/>
              <a:t> forma hedatuetan, larrietan edo pazienteak beste arrisku-faktore batzuk dituenean baino </a:t>
            </a:r>
            <a:r>
              <a:rPr lang="eu-ES" sz="2400" dirty="0" smtClean="0"/>
              <a:t>ez.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400" dirty="0"/>
              <a:t>Antibiotikoak modu desegokian erabiltzeak erresistentzia </a:t>
            </a:r>
            <a:r>
              <a:rPr lang="eu-ES" sz="2400" dirty="0" err="1"/>
              <a:t>bakterianoaren</a:t>
            </a:r>
            <a:r>
              <a:rPr lang="eu-ES" sz="2400" dirty="0"/>
              <a:t> hazkuntza gero eta handiagoa </a:t>
            </a:r>
            <a:r>
              <a:rPr lang="eu-ES" sz="2400" dirty="0" smtClean="0"/>
              <a:t>dakar</a:t>
            </a:r>
            <a:endParaRPr lang="eu-ES" sz="2400" baseline="300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000" dirty="0">
                <a:solidFill>
                  <a:schemeClr val="tx2"/>
                </a:solidFill>
                <a:latin typeface="Arial Black" pitchFamily="34" charset="0"/>
              </a:rPr>
              <a:t>Buletin honen </a:t>
            </a:r>
            <a:r>
              <a:rPr lang="eu-ES" sz="2000" dirty="0" smtClean="0">
                <a:solidFill>
                  <a:schemeClr val="tx2"/>
                </a:solidFill>
                <a:latin typeface="Arial Black" pitchFamily="34" charset="0"/>
              </a:rPr>
              <a:t>helburua: </a:t>
            </a:r>
            <a:r>
              <a:rPr lang="eu-ES" sz="2400" dirty="0" smtClean="0"/>
              <a:t>anbulatorioan </a:t>
            </a:r>
            <a:r>
              <a:rPr lang="eu-ES" sz="2400" dirty="0"/>
              <a:t>kontsultak eragin ditzaketen larruazaleko infekzio </a:t>
            </a:r>
            <a:r>
              <a:rPr lang="eu-ES" sz="2400" dirty="0" err="1"/>
              <a:t>bakteriano</a:t>
            </a:r>
            <a:r>
              <a:rPr lang="eu-ES" sz="2400" dirty="0"/>
              <a:t> garrantzitsuenen eta haginkadengatiko zaurien gain-infekzioen maneiua berrikustea.  </a:t>
            </a:r>
            <a:endParaRPr lang="es-ES" sz="2400" dirty="0"/>
          </a:p>
          <a:p>
            <a:pPr>
              <a:buClr>
                <a:schemeClr val="tx2">
                  <a:lumMod val="50000"/>
                </a:schemeClr>
              </a:buClr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085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u-ES" b="1" dirty="0" smtClean="0"/>
              <a:t>TRATAMENDU ANTIBIOTIKOA AUKERATZEKO IRIZPIDEAK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340768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/>
              <a:t>Infekzioaren kokapena, hedapena eta sakontasuna</a:t>
            </a:r>
            <a:r>
              <a:rPr lang="eu-ES" sz="2800" dirty="0" smtClean="0"/>
              <a:t>.</a:t>
            </a:r>
            <a:endParaRPr lang="es-ES" sz="28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/>
              <a:t>Pazientearen ezaugarriak: </a:t>
            </a:r>
            <a:r>
              <a:rPr lang="eu-ES" sz="2800" dirty="0" err="1"/>
              <a:t>komorbilitatea</a:t>
            </a:r>
            <a:r>
              <a:rPr lang="eu-ES" sz="2800" dirty="0"/>
              <a:t>, egoera </a:t>
            </a:r>
            <a:r>
              <a:rPr lang="eu-ES" sz="2800" dirty="0" err="1"/>
              <a:t>immunologikoa</a:t>
            </a:r>
            <a:r>
              <a:rPr lang="eu-ES" sz="2800" dirty="0"/>
              <a:t> eta adina.</a:t>
            </a:r>
            <a:endParaRPr lang="es-ES" sz="28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/>
              <a:t>Antibiotikoaren ezaugarriak: ekintza-espektroa (zenbat eta zabalagoa izan, erresistentziak agertzeko orduan eta aukera handiagoa), metabolismoa, hartzeko modua, </a:t>
            </a:r>
            <a:r>
              <a:rPr lang="eu-ES" sz="2800" dirty="0" err="1"/>
              <a:t>posologia</a:t>
            </a:r>
            <a:r>
              <a:rPr lang="eu-ES" sz="2800" dirty="0"/>
              <a:t> eta zaporea.</a:t>
            </a:r>
            <a:endParaRPr lang="es-ES" sz="2800" dirty="0"/>
          </a:p>
          <a:p>
            <a:pPr lvl="0">
              <a:buClr>
                <a:schemeClr val="tx2">
                  <a:lumMod val="50000"/>
                </a:schemeClr>
              </a:buClr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57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u-ES" b="1" dirty="0" smtClean="0"/>
              <a:t>TRATAMENDU ANTIBIOTIKOA AUKERATZEKO IRIZPIDEAK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196752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chemeClr val="tx2">
                  <a:lumMod val="50000"/>
                </a:schemeClr>
              </a:buClr>
            </a:pPr>
            <a:r>
              <a:rPr lang="eu-ES" sz="2400" dirty="0"/>
              <a:t>Antibiotikoaren ezaugarriak: ekintza-espektroa (zenbat eta zabalagoa izan, erresistentziak agertzeko orduan eta aukera handiagoa), metabolismoa, hartzeko modua, </a:t>
            </a:r>
            <a:r>
              <a:rPr lang="eu-ES" sz="2400" dirty="0" err="1"/>
              <a:t>posologia</a:t>
            </a:r>
            <a:r>
              <a:rPr lang="eu-ES" sz="2400" dirty="0"/>
              <a:t> eta zaporea.</a:t>
            </a:r>
            <a:endParaRPr lang="es-ES" sz="2400" dirty="0"/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u-ES" sz="2400" b="1" dirty="0">
                <a:solidFill>
                  <a:schemeClr val="tx2">
                    <a:lumMod val="75000"/>
                  </a:schemeClr>
                </a:solidFill>
              </a:rPr>
              <a:t>Antibiotiko topikoak (</a:t>
            </a:r>
            <a:r>
              <a:rPr lang="eu-ES" sz="2400" b="1" dirty="0" err="1">
                <a:solidFill>
                  <a:schemeClr val="tx2">
                    <a:lumMod val="75000"/>
                  </a:schemeClr>
                </a:solidFill>
              </a:rPr>
              <a:t>mupirozina</a:t>
            </a:r>
            <a:r>
              <a:rPr lang="eu-ES" sz="2400" b="1" dirty="0">
                <a:solidFill>
                  <a:schemeClr val="tx2">
                    <a:lumMod val="75000"/>
                  </a:schemeClr>
                </a:solidFill>
              </a:rPr>
              <a:t> % 2 eta azido </a:t>
            </a:r>
            <a:r>
              <a:rPr lang="eu-ES" sz="2400" b="1" dirty="0" err="1">
                <a:solidFill>
                  <a:schemeClr val="tx2">
                    <a:lumMod val="75000"/>
                  </a:schemeClr>
                </a:solidFill>
              </a:rPr>
              <a:t>fusidikoa</a:t>
            </a:r>
            <a:r>
              <a:rPr lang="eu-ES" sz="2400" b="1" dirty="0">
                <a:solidFill>
                  <a:schemeClr val="tx2">
                    <a:lumMod val="75000"/>
                  </a:schemeClr>
                </a:solidFill>
              </a:rPr>
              <a:t> % 2): </a:t>
            </a:r>
            <a:r>
              <a:rPr lang="eu-ES" sz="24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u-ES" sz="2400" b="1" dirty="0" smtClean="0"/>
              <a:t>- </a:t>
            </a:r>
            <a:r>
              <a:rPr lang="eu-ES" sz="2400" dirty="0"/>
              <a:t>A</a:t>
            </a:r>
            <a:r>
              <a:rPr lang="eu-ES" sz="2400" dirty="0" smtClean="0"/>
              <a:t>hotik </a:t>
            </a:r>
            <a:r>
              <a:rPr lang="eu-ES" sz="2400" dirty="0"/>
              <a:t>hartzen diren antibiotikoen eraginkortasun berbera </a:t>
            </a:r>
            <a:r>
              <a:rPr lang="eu-ES" sz="2400" dirty="0" smtClean="0"/>
              <a:t>edo </a:t>
            </a:r>
            <a:r>
              <a:rPr lang="eu-ES" sz="2400" dirty="0"/>
              <a:t>handiagoa dute infekzio arinak edo mugatuak tratatzerakoan. </a:t>
            </a:r>
            <a:endParaRPr lang="eu-ES" sz="2400" dirty="0" smtClean="0"/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u-ES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u-ES" sz="2400" b="1" dirty="0" smtClean="0"/>
              <a:t>-</a:t>
            </a:r>
            <a:r>
              <a:rPr lang="eu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u-ES" sz="2400" dirty="0" smtClean="0"/>
              <a:t>Erresistentzia-eragileak dira.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u-ES" sz="2400" dirty="0"/>
              <a:t>	</a:t>
            </a:r>
            <a:r>
              <a:rPr lang="eu-ES" sz="2400" dirty="0" smtClean="0"/>
              <a:t>- Aktiboak </a:t>
            </a:r>
            <a:r>
              <a:rPr lang="eu-ES" sz="2400" dirty="0"/>
              <a:t>dira </a:t>
            </a:r>
            <a:r>
              <a:rPr lang="eu-ES" sz="2400" dirty="0" err="1"/>
              <a:t>Metizilinarekiko</a:t>
            </a:r>
            <a:r>
              <a:rPr lang="eu-ES" sz="2400" dirty="0"/>
              <a:t> Erresistentea den </a:t>
            </a:r>
            <a:r>
              <a:rPr lang="eu-ES" sz="2400" i="1" dirty="0"/>
              <a:t>S.  </a:t>
            </a:r>
            <a:r>
              <a:rPr lang="eu-ES" sz="2400" i="1" dirty="0" smtClean="0"/>
              <a:t>	</a:t>
            </a:r>
            <a:r>
              <a:rPr lang="eu-ES" sz="2400" i="1" dirty="0" err="1" smtClean="0"/>
              <a:t>Aureus</a:t>
            </a:r>
            <a:r>
              <a:rPr lang="eu-ES" sz="2400" dirty="0" smtClean="0"/>
              <a:t> </a:t>
            </a:r>
            <a:r>
              <a:rPr lang="eu-ES" sz="2400" dirty="0"/>
              <a:t>(MESA) bakterioaren aurka.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57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u-ES" b="1" dirty="0" smtClean="0"/>
              <a:t>TRATAMENDU ANTIBIOTIKOA AUKERATZEKO IRIZPIDEAK (III)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340768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Antibiotiko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sistemikoak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eu-ES" sz="2400" b="1" dirty="0"/>
              <a:t>Penizilina </a:t>
            </a:r>
            <a:r>
              <a:rPr lang="eu-ES" sz="2400" b="1" dirty="0" smtClean="0"/>
              <a:t>V eta </a:t>
            </a:r>
            <a:r>
              <a:rPr lang="eu-ES" sz="2400" b="1" dirty="0" err="1" smtClean="0"/>
              <a:t>Amoxizilina</a:t>
            </a:r>
            <a:r>
              <a:rPr lang="eu-ES" sz="2400" b="1" dirty="0" smtClean="0"/>
              <a:t> </a:t>
            </a:r>
            <a:r>
              <a:rPr lang="eu-ES" sz="2400" dirty="0" smtClean="0"/>
              <a:t>: aktiboak</a:t>
            </a:r>
            <a:r>
              <a:rPr lang="eu-ES" sz="2400" dirty="0" err="1" smtClean="0"/>
              <a:t> </a:t>
            </a:r>
            <a:r>
              <a:rPr lang="eu-ES" sz="2400" i="1" dirty="0" err="1" smtClean="0"/>
              <a:t>S</a:t>
            </a:r>
            <a:r>
              <a:rPr lang="eu-ES" sz="2400" i="1" dirty="0" err="1"/>
              <a:t>. pyogenes</a:t>
            </a:r>
            <a:r>
              <a:rPr lang="eu-ES" sz="2400" dirty="0"/>
              <a:t> bakterioaren aurka, baina ez</a:t>
            </a:r>
            <a:r>
              <a:rPr lang="eu-ES" sz="2400" dirty="0" err="1"/>
              <a:t> </a:t>
            </a:r>
            <a:r>
              <a:rPr lang="eu-ES" sz="2400" i="1" dirty="0" err="1"/>
              <a:t>S</a:t>
            </a:r>
            <a:r>
              <a:rPr lang="eu-ES" sz="2400" i="1" dirty="0"/>
              <a:t>. </a:t>
            </a:r>
            <a:r>
              <a:rPr lang="eu-ES" sz="2400" i="1" dirty="0" err="1"/>
              <a:t>aureus</a:t>
            </a:r>
            <a:r>
              <a:rPr lang="eu-ES" sz="2400" i="1" dirty="0"/>
              <a:t> </a:t>
            </a:r>
            <a:r>
              <a:rPr lang="eu-ES" sz="2400" dirty="0"/>
              <a:t>bakterioaren aurka.</a:t>
            </a:r>
            <a:endParaRPr lang="es-ES" sz="2400" dirty="0"/>
          </a:p>
          <a:p>
            <a:pPr lvl="0"/>
            <a:r>
              <a:rPr lang="eu-ES" sz="2400" b="1" dirty="0" err="1" smtClean="0"/>
              <a:t>Kloxazilina</a:t>
            </a:r>
            <a:r>
              <a:rPr lang="eu-ES" sz="2400" b="1" dirty="0"/>
              <a:t>:</a:t>
            </a:r>
            <a:r>
              <a:rPr lang="eu-ES" sz="2400" dirty="0"/>
              <a:t> aktiboa da </a:t>
            </a:r>
            <a:r>
              <a:rPr lang="eu-ES" sz="2400" dirty="0" err="1"/>
              <a:t>betalaktamasak</a:t>
            </a:r>
            <a:r>
              <a:rPr lang="eu-ES" sz="2400" dirty="0"/>
              <a:t> sortzen dituen</a:t>
            </a:r>
            <a:r>
              <a:rPr lang="eu-ES" sz="2400" dirty="0" err="1"/>
              <a:t> </a:t>
            </a:r>
            <a:r>
              <a:rPr lang="eu-ES" sz="2400" i="1" dirty="0" err="1"/>
              <a:t>S. aureus</a:t>
            </a:r>
            <a:r>
              <a:rPr lang="eu-ES" sz="2400" dirty="0"/>
              <a:t> bakterioaren aurka (baina ez </a:t>
            </a:r>
            <a:r>
              <a:rPr lang="eu-ES" sz="2400" dirty="0" err="1"/>
              <a:t>MESAren</a:t>
            </a:r>
            <a:r>
              <a:rPr lang="eu-ES" sz="2400" dirty="0"/>
              <a:t> aurka), baita</a:t>
            </a:r>
            <a:r>
              <a:rPr lang="eu-ES" sz="2400" dirty="0" err="1"/>
              <a:t> </a:t>
            </a:r>
            <a:r>
              <a:rPr lang="eu-ES" sz="2400" i="1" dirty="0" err="1"/>
              <a:t>S. pyogenes</a:t>
            </a:r>
            <a:r>
              <a:rPr lang="eu-ES" sz="2400" dirty="0"/>
              <a:t> bakterioaren aurka ere. </a:t>
            </a:r>
            <a:endParaRPr lang="eu-ES" sz="2400" dirty="0" smtClean="0"/>
          </a:p>
          <a:p>
            <a:r>
              <a:rPr lang="eu-ES" sz="2400" b="1" dirty="0" err="1"/>
              <a:t>Amoxizilina-klabulanikoa</a:t>
            </a:r>
            <a:r>
              <a:rPr lang="eu-ES" sz="2400" dirty="0"/>
              <a:t>: aktiboa da </a:t>
            </a:r>
            <a:r>
              <a:rPr lang="eu-ES" sz="2400" dirty="0" err="1"/>
              <a:t>metizilinarekiko</a:t>
            </a:r>
            <a:r>
              <a:rPr lang="eu-ES" sz="2400" dirty="0"/>
              <a:t> sentikorrak diren</a:t>
            </a:r>
            <a:r>
              <a:rPr lang="eu-ES" sz="2400" dirty="0" err="1"/>
              <a:t> </a:t>
            </a:r>
            <a:r>
              <a:rPr lang="eu-ES" sz="2400" i="1" dirty="0" err="1"/>
              <a:t>S. pyogenes</a:t>
            </a:r>
            <a:r>
              <a:rPr lang="eu-ES" sz="2400" i="1" dirty="0"/>
              <a:t> </a:t>
            </a:r>
            <a:r>
              <a:rPr lang="eu-ES" sz="2400" dirty="0"/>
              <a:t>eta</a:t>
            </a:r>
            <a:r>
              <a:rPr lang="eu-ES" sz="2400" dirty="0" err="1"/>
              <a:t> </a:t>
            </a:r>
            <a:r>
              <a:rPr lang="eu-ES" sz="2400" i="1" dirty="0" err="1"/>
              <a:t>S.</a:t>
            </a:r>
            <a:r>
              <a:rPr lang="eu-ES" sz="2400" i="1" dirty="0"/>
              <a:t> </a:t>
            </a:r>
            <a:r>
              <a:rPr lang="eu-ES" sz="2400" i="1" dirty="0" err="1"/>
              <a:t>aureus</a:t>
            </a:r>
            <a:r>
              <a:rPr lang="eu-ES" sz="2400" dirty="0"/>
              <a:t> bakterioen aurka (ez </a:t>
            </a:r>
            <a:r>
              <a:rPr lang="eu-ES" sz="2400" dirty="0" err="1"/>
              <a:t>MESAaren</a:t>
            </a:r>
            <a:r>
              <a:rPr lang="eu-ES" sz="2400" dirty="0"/>
              <a:t> aurka). Oso erabilia mikrobio anitzeko infekzioetan.</a:t>
            </a:r>
            <a:endParaRPr lang="es-ES" sz="2400" dirty="0"/>
          </a:p>
          <a:p>
            <a:pPr lvl="0"/>
            <a:endParaRPr lang="es-ES" sz="2400" dirty="0"/>
          </a:p>
          <a:p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u-ES" b="1" dirty="0" smtClean="0"/>
              <a:t>TRATAMENDU ANTIBIOTIKOA AUKERATZEKO IRIZPIDEAK (IV)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340768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b="1" dirty="0" err="1">
                <a:solidFill>
                  <a:schemeClr val="tx2">
                    <a:lumMod val="75000"/>
                  </a:schemeClr>
                </a:solidFill>
              </a:rPr>
              <a:t>Antibiotiko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dirty="0" err="1">
                <a:solidFill>
                  <a:schemeClr val="tx2">
                    <a:lumMod val="75000"/>
                  </a:schemeClr>
                </a:solidFill>
              </a:rPr>
              <a:t>sistemikoak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eu-ES" sz="2800" b="1" dirty="0" err="1"/>
              <a:t>Zefadroxiloa</a:t>
            </a:r>
            <a:r>
              <a:rPr lang="eu-ES" sz="2800" dirty="0"/>
              <a:t>: lehenengo belaunaldiko </a:t>
            </a:r>
            <a:r>
              <a:rPr lang="eu-ES" sz="2800" dirty="0" err="1"/>
              <a:t>zefalosporina</a:t>
            </a:r>
            <a:r>
              <a:rPr lang="eu-ES" sz="2800" dirty="0"/>
              <a:t>, aktiboa </a:t>
            </a:r>
            <a:r>
              <a:rPr lang="eu-ES" sz="2800" dirty="0" err="1"/>
              <a:t>metizilinarekiko</a:t>
            </a:r>
            <a:r>
              <a:rPr lang="eu-ES" sz="2800" dirty="0"/>
              <a:t> sentikorrak diren koko </a:t>
            </a:r>
            <a:r>
              <a:rPr lang="eu-ES" sz="2800" dirty="0" err="1"/>
              <a:t>gram</a:t>
            </a:r>
            <a:r>
              <a:rPr lang="eu-ES" sz="2800" dirty="0"/>
              <a:t> positiboen aurka.</a:t>
            </a:r>
            <a:endParaRPr lang="es-ES" sz="2800" dirty="0"/>
          </a:p>
          <a:p>
            <a:pPr lvl="0"/>
            <a:r>
              <a:rPr lang="eu-ES" sz="2800" b="1" dirty="0" err="1"/>
              <a:t>Zefuroxima-axetiloa</a:t>
            </a:r>
            <a:r>
              <a:rPr lang="eu-ES" sz="2800" dirty="0"/>
              <a:t>: bigarren belaunaldiko </a:t>
            </a:r>
            <a:r>
              <a:rPr lang="eu-ES" sz="2800" dirty="0" err="1"/>
              <a:t>zefalosporina</a:t>
            </a:r>
            <a:r>
              <a:rPr lang="eu-ES" sz="2800" dirty="0"/>
              <a:t>, aktiboa da </a:t>
            </a:r>
            <a:r>
              <a:rPr lang="eu-ES" sz="2800" dirty="0" err="1"/>
              <a:t>enterobakterioen</a:t>
            </a:r>
            <a:r>
              <a:rPr lang="eu-ES" sz="2800" dirty="0"/>
              <a:t> aurka. </a:t>
            </a:r>
            <a:endParaRPr lang="es-ES" sz="2800" dirty="0"/>
          </a:p>
          <a:p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u-ES" b="1" dirty="0" smtClean="0"/>
              <a:t>TRATAMENDU ANTIBIOTIKOA AUKERATZEKO IRIZPIDEAK (V)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196752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b="1" dirty="0" err="1">
                <a:solidFill>
                  <a:schemeClr val="tx2">
                    <a:lumMod val="75000"/>
                  </a:schemeClr>
                </a:solidFill>
              </a:rPr>
              <a:t>Antibiotiko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dirty="0" err="1">
                <a:solidFill>
                  <a:schemeClr val="tx2">
                    <a:lumMod val="75000"/>
                  </a:schemeClr>
                </a:solidFill>
              </a:rPr>
              <a:t>sistemikoak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eu-ES" sz="2800" b="1" dirty="0" err="1"/>
              <a:t>Klindamizina</a:t>
            </a:r>
            <a:r>
              <a:rPr lang="eu-ES" sz="2800" dirty="0"/>
              <a:t>: </a:t>
            </a:r>
            <a:r>
              <a:rPr lang="eu-ES" sz="2400" dirty="0"/>
              <a:t>espektro zabala, ordezko aukera da </a:t>
            </a:r>
            <a:r>
              <a:rPr lang="eu-ES" sz="2400" dirty="0" err="1"/>
              <a:t>betalaktamikoekiko</a:t>
            </a:r>
            <a:r>
              <a:rPr lang="eu-ES" sz="2400" dirty="0"/>
              <a:t> alergia duten pazienteetan, aktiboa </a:t>
            </a:r>
            <a:r>
              <a:rPr lang="eu-ES" sz="2400" dirty="0" err="1"/>
              <a:t>MESAren</a:t>
            </a:r>
            <a:r>
              <a:rPr lang="eu-ES" sz="2400" dirty="0"/>
              <a:t> aurka (% 23,5eko erresistentziak</a:t>
            </a:r>
            <a:r>
              <a:rPr lang="eu-ES" sz="2400" dirty="0" smtClean="0"/>
              <a:t>). </a:t>
            </a:r>
          </a:p>
          <a:p>
            <a:pPr lvl="0"/>
            <a:r>
              <a:rPr lang="eu-ES" sz="2800" b="1" dirty="0" err="1" smtClean="0"/>
              <a:t>Kotrimoxazola</a:t>
            </a:r>
            <a:r>
              <a:rPr lang="eu-ES" sz="2800" dirty="0"/>
              <a:t>: </a:t>
            </a:r>
            <a:r>
              <a:rPr lang="eu-ES" sz="2400" dirty="0"/>
              <a:t>espektro zabala, aktiboa da </a:t>
            </a:r>
            <a:r>
              <a:rPr lang="eu-ES" sz="2400" dirty="0" err="1"/>
              <a:t>MESAren</a:t>
            </a:r>
            <a:r>
              <a:rPr lang="eu-ES" sz="2400" dirty="0"/>
              <a:t> aurka (% 3,4ko erresistentzia baino ez</a:t>
            </a:r>
            <a:r>
              <a:rPr lang="eu-ES" sz="2400" dirty="0" smtClean="0"/>
              <a:t>), </a:t>
            </a:r>
            <a:r>
              <a:rPr lang="eu-ES" sz="2400" dirty="0"/>
              <a:t>ez da aktiboa</a:t>
            </a:r>
            <a:r>
              <a:rPr lang="eu-ES" sz="2400" dirty="0" err="1"/>
              <a:t> </a:t>
            </a:r>
            <a:r>
              <a:rPr lang="eu-ES" sz="2400" i="1" dirty="0" err="1"/>
              <a:t>S. </a:t>
            </a:r>
            <a:r>
              <a:rPr lang="eu-ES" sz="2400" i="1" dirty="0" err="1" smtClean="0"/>
              <a:t>pyogenes</a:t>
            </a:r>
            <a:r>
              <a:rPr lang="eu-ES" sz="2400" dirty="0" err="1" smtClean="0"/>
              <a:t>aren</a:t>
            </a:r>
            <a:r>
              <a:rPr lang="eu-ES" sz="2400" dirty="0" smtClean="0"/>
              <a:t> </a:t>
            </a:r>
            <a:r>
              <a:rPr lang="eu-ES" sz="2400" dirty="0"/>
              <a:t>aurka (kasu horietan penizilina V edo </a:t>
            </a:r>
            <a:r>
              <a:rPr lang="eu-ES" sz="2400" dirty="0" err="1"/>
              <a:t>amoxizilina</a:t>
            </a:r>
            <a:r>
              <a:rPr lang="eu-ES" sz="2400" dirty="0"/>
              <a:t> </a:t>
            </a:r>
            <a:r>
              <a:rPr lang="eu-ES" sz="2400" dirty="0" smtClean="0"/>
              <a:t>gehitu).</a:t>
            </a:r>
            <a:endParaRPr lang="es-ES" sz="2800" dirty="0"/>
          </a:p>
          <a:p>
            <a:pPr lvl="0"/>
            <a:r>
              <a:rPr lang="eu-ES" sz="2800" b="1" dirty="0" err="1"/>
              <a:t>Makrolidoak</a:t>
            </a:r>
            <a:r>
              <a:rPr lang="eu-ES" sz="2800" b="1" dirty="0"/>
              <a:t> (</a:t>
            </a:r>
            <a:r>
              <a:rPr lang="eu-ES" sz="2800" b="1" dirty="0" err="1"/>
              <a:t>eritromizina</a:t>
            </a:r>
            <a:r>
              <a:rPr lang="eu-ES" sz="2800" b="1" dirty="0"/>
              <a:t>, </a:t>
            </a:r>
            <a:r>
              <a:rPr lang="eu-ES" sz="2800" b="1" dirty="0" err="1"/>
              <a:t>klaritromizina</a:t>
            </a:r>
            <a:r>
              <a:rPr lang="eu-ES" sz="2800" b="1" dirty="0"/>
              <a:t>, </a:t>
            </a:r>
            <a:r>
              <a:rPr lang="eu-ES" sz="2800" b="1" dirty="0" err="1"/>
              <a:t>azitromizina</a:t>
            </a:r>
            <a:r>
              <a:rPr lang="eu-ES" sz="2800" b="1" dirty="0"/>
              <a:t>): </a:t>
            </a:r>
            <a:r>
              <a:rPr lang="eu-ES" sz="2400" dirty="0"/>
              <a:t>erresistentziak eragiteko gaitasun </a:t>
            </a:r>
            <a:r>
              <a:rPr lang="eu-ES" sz="2400" dirty="0" smtClean="0"/>
              <a:t>handia. </a:t>
            </a:r>
            <a:r>
              <a:rPr lang="eu-ES" sz="2400" dirty="0" err="1" smtClean="0"/>
              <a:t>Bektalaktamikoekiko</a:t>
            </a:r>
            <a:r>
              <a:rPr lang="eu-ES" sz="2400" dirty="0" smtClean="0"/>
              <a:t> </a:t>
            </a:r>
            <a:r>
              <a:rPr lang="eu-ES" sz="2400" dirty="0"/>
              <a:t>alergia kasuetan erabili daiteke. </a:t>
            </a:r>
            <a:endParaRPr lang="es-ES" sz="2800" dirty="0"/>
          </a:p>
          <a:p>
            <a:endParaRPr lang="es-E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694</Words>
  <Application>Microsoft Office PowerPoint</Application>
  <PresentationFormat>Presentación en pantalla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3_Diseño personalizado</vt:lpstr>
      <vt:lpstr>   LARRUAZALEKO INFEKZIO BAKTERIANOEN MANEIUA ANBULATORIO-EREMUAN   26 LIBURUKIA, 7 Zk 2018 </vt:lpstr>
      <vt:lpstr>AURKIBIDEA</vt:lpstr>
      <vt:lpstr>SARRERA(I)</vt:lpstr>
      <vt:lpstr>SARRERA(II)</vt:lpstr>
      <vt:lpstr>TRATAMENDU ANTIBIOTIKOA AUKERATZEKO IRIZPIDEAK (I)</vt:lpstr>
      <vt:lpstr>TRATAMENDU ANTIBIOTIKOA AUKERATZEKO IRIZPIDEAK (II)</vt:lpstr>
      <vt:lpstr>TRATAMENDU ANTIBIOTIKOA AUKERATZEKO IRIZPIDEAK (III)</vt:lpstr>
      <vt:lpstr>TRATAMENDU ANTIBIOTIKOA AUKERATZEKO IRIZPIDEAK (IV)</vt:lpstr>
      <vt:lpstr>TRATAMENDU ANTIBIOTIKOA AUKERATZEKO IRIZPIDEAK (V)</vt:lpstr>
      <vt:lpstr>Komunitatean hartutako metizilinarekiko erresistentea den S. aureus (K-MESA) </vt:lpstr>
      <vt:lpstr>    LARRUAZALEKO ETA ATAL BIGUNETAKO INFEKZIO BAKTERIANO OHIKOENAK LEHEN MAILAKO ARRETAN      </vt:lpstr>
      <vt:lpstr>Anpoilarik gabeko inpetigo arina </vt:lpstr>
      <vt:lpstr>Erisipela</vt:lpstr>
      <vt:lpstr>Zelulitis ez konplikatua</vt:lpstr>
      <vt:lpstr> Folikulitisa </vt:lpstr>
      <vt:lpstr>Eritrasma</vt:lpstr>
      <vt:lpstr>Paronikia</vt:lpstr>
      <vt:lpstr>Hidrosadenitisa</vt:lpstr>
      <vt:lpstr>Keratolisi punktata</vt:lpstr>
      <vt:lpstr>Uzki inguruko dermatitis bakterianoa</vt:lpstr>
      <vt:lpstr>Haginkadek eragindako zauriak</vt:lpstr>
      <vt:lpstr>Haginkadek eragindako zauriak</vt:lpstr>
      <vt:lpstr>Haginkadek eragindako zauriak</vt:lpstr>
      <vt:lpstr>Informazio gehiago eta bibliografia…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Ruiz Ortega, Irene</cp:lastModifiedBy>
  <cp:revision>489</cp:revision>
  <cp:lastPrinted>2017-11-29T13:42:47Z</cp:lastPrinted>
  <dcterms:created xsi:type="dcterms:W3CDTF">2007-11-13T08:52:06Z</dcterms:created>
  <dcterms:modified xsi:type="dcterms:W3CDTF">2018-11-29T14:08:26Z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